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574" autoAdjust="0"/>
  </p:normalViewPr>
  <p:slideViewPr>
    <p:cSldViewPr>
      <p:cViewPr>
        <p:scale>
          <a:sx n="118" d="100"/>
          <a:sy n="118" d="100"/>
        </p:scale>
        <p:origin x="-1434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2269802444537141E-2"/>
          <c:y val="0.15796013301892803"/>
          <c:w val="0.90295774128545092"/>
          <c:h val="0.772876047480367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2012 г.</c:v>
                </c:pt>
                <c:pt idx="1">
                  <c:v>2013 г.</c:v>
                </c:pt>
                <c:pt idx="2">
                  <c:v>2014 г.</c:v>
                </c:pt>
                <c:pt idx="3">
                  <c:v>2015 г.(11 мес.)</c:v>
                </c:pt>
                <c:pt idx="4">
                  <c:v>2015 г.(прогноз)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30456</c:v>
                </c:pt>
                <c:pt idx="1">
                  <c:v>32085</c:v>
                </c:pt>
                <c:pt idx="2">
                  <c:v>33514</c:v>
                </c:pt>
                <c:pt idx="3">
                  <c:v>34815</c:v>
                </c:pt>
                <c:pt idx="4">
                  <c:v>36315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2012 г.</c:v>
                </c:pt>
                <c:pt idx="1">
                  <c:v>2013 г.</c:v>
                </c:pt>
                <c:pt idx="2">
                  <c:v>2014 г.</c:v>
                </c:pt>
                <c:pt idx="3">
                  <c:v>2015 г.(11 мес.)</c:v>
                </c:pt>
                <c:pt idx="4">
                  <c:v>2015 г.(прогноз)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2012 г.</c:v>
                </c:pt>
                <c:pt idx="1">
                  <c:v>2013 г.</c:v>
                </c:pt>
                <c:pt idx="2">
                  <c:v>2014 г.</c:v>
                </c:pt>
                <c:pt idx="3">
                  <c:v>2015 г.(11 мес.)</c:v>
                </c:pt>
                <c:pt idx="4">
                  <c:v>2015 г.(прогноз)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82516480"/>
        <c:axId val="85220096"/>
      </c:barChart>
      <c:catAx>
        <c:axId val="82516480"/>
        <c:scaling>
          <c:orientation val="minMax"/>
        </c:scaling>
        <c:delete val="0"/>
        <c:axPos val="b"/>
        <c:majorTickMark val="out"/>
        <c:minorTickMark val="none"/>
        <c:tickLblPos val="nextTo"/>
        <c:crossAx val="85220096"/>
        <c:crosses val="autoZero"/>
        <c:auto val="1"/>
        <c:lblAlgn val="ctr"/>
        <c:lblOffset val="100"/>
        <c:noMultiLvlLbl val="0"/>
      </c:catAx>
      <c:valAx>
        <c:axId val="852200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25164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2484154182298836E-2"/>
          <c:y val="3.8510458314682604E-2"/>
          <c:w val="0.77489811198565794"/>
          <c:h val="0.8653748985274147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врачи стоматологи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2012 г.</c:v>
                </c:pt>
                <c:pt idx="1">
                  <c:v>2013 г.</c:v>
                </c:pt>
                <c:pt idx="2">
                  <c:v>2014 г.</c:v>
                </c:pt>
                <c:pt idx="3">
                  <c:v>2015 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5</c:v>
                </c:pt>
                <c:pt idx="3">
                  <c:v>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зубные врачи</c:v>
                </c:pt>
              </c:strCache>
            </c:strRef>
          </c:tx>
          <c:invertIfNegative val="0"/>
          <c:dLbls>
            <c:numFmt formatCode="General" sourceLinked="0"/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2012 г.</c:v>
                </c:pt>
                <c:pt idx="1">
                  <c:v>2013 г.</c:v>
                </c:pt>
                <c:pt idx="2">
                  <c:v>2014 г.</c:v>
                </c:pt>
                <c:pt idx="3">
                  <c:v>2015 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8</c:v>
                </c:pt>
                <c:pt idx="1">
                  <c:v>8</c:v>
                </c:pt>
                <c:pt idx="2">
                  <c:v>7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3290624"/>
        <c:axId val="35792000"/>
        <c:axId val="0"/>
      </c:bar3DChart>
      <c:catAx>
        <c:axId val="43290624"/>
        <c:scaling>
          <c:orientation val="minMax"/>
        </c:scaling>
        <c:delete val="0"/>
        <c:axPos val="b"/>
        <c:majorTickMark val="out"/>
        <c:minorTickMark val="none"/>
        <c:tickLblPos val="nextTo"/>
        <c:crossAx val="35792000"/>
        <c:crosses val="autoZero"/>
        <c:auto val="1"/>
        <c:lblAlgn val="ctr"/>
        <c:lblOffset val="100"/>
        <c:noMultiLvlLbl val="0"/>
      </c:catAx>
      <c:valAx>
        <c:axId val="357920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32906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024852889090182"/>
          <c:y val="0.43314360172674105"/>
          <c:w val="0.1807068920167465"/>
          <c:h val="0.3215982975365870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2012 г.</c:v>
                </c:pt>
                <c:pt idx="1">
                  <c:v>2013 г.</c:v>
                </c:pt>
                <c:pt idx="2">
                  <c:v>2014 г.</c:v>
                </c:pt>
                <c:pt idx="3">
                  <c:v>2015 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2786</c:v>
                </c:pt>
                <c:pt idx="1">
                  <c:v>2790</c:v>
                </c:pt>
                <c:pt idx="2">
                  <c:v>2794</c:v>
                </c:pt>
                <c:pt idx="3">
                  <c:v>2798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2012 г.</c:v>
                </c:pt>
                <c:pt idx="1">
                  <c:v>2013 г.</c:v>
                </c:pt>
                <c:pt idx="2">
                  <c:v>2014 г.</c:v>
                </c:pt>
                <c:pt idx="3">
                  <c:v>2015 г.</c:v>
                </c:pt>
              </c:strCache>
            </c:strRef>
          </c:cat>
          <c:val>
            <c:numRef>
              <c:f>Лист1!$C$2:$C$5</c:f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2012 г.</c:v>
                </c:pt>
                <c:pt idx="1">
                  <c:v>2013 г.</c:v>
                </c:pt>
                <c:pt idx="2">
                  <c:v>2014 г.</c:v>
                </c:pt>
                <c:pt idx="3">
                  <c:v>2015 г.</c:v>
                </c:pt>
              </c:strCache>
            </c:strRef>
          </c:cat>
          <c:val>
            <c:numRef>
              <c:f>Лист1!$D$2:$D$5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7960064"/>
        <c:axId val="35794304"/>
      </c:barChart>
      <c:catAx>
        <c:axId val="47960064"/>
        <c:scaling>
          <c:orientation val="minMax"/>
        </c:scaling>
        <c:delete val="0"/>
        <c:axPos val="b"/>
        <c:majorTickMark val="out"/>
        <c:minorTickMark val="none"/>
        <c:tickLblPos val="nextTo"/>
        <c:crossAx val="35794304"/>
        <c:crosses val="autoZero"/>
        <c:auto val="1"/>
        <c:lblAlgn val="ctr"/>
        <c:lblOffset val="100"/>
        <c:noMultiLvlLbl val="0"/>
      </c:catAx>
      <c:valAx>
        <c:axId val="35794304"/>
        <c:scaling>
          <c:orientation val="minMax"/>
        </c:scaling>
        <c:delete val="0"/>
        <c:axPos val="l"/>
        <c:majorGridlines/>
        <c:minorGridlines/>
        <c:numFmt formatCode="General" sourceLinked="1"/>
        <c:majorTickMark val="out"/>
        <c:minorTickMark val="none"/>
        <c:tickLblPos val="nextTo"/>
        <c:crossAx val="47960064"/>
        <c:crosses val="autoZero"/>
        <c:crossBetween val="between"/>
        <c:majorUnit val="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0.31624</cdr:x>
      <cdr:y>0.1942</cdr:y>
    </cdr:from>
    <cdr:to>
      <cdr:x>0.40171</cdr:x>
      <cdr:y>0.31712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664296" y="1023888"/>
          <a:ext cx="720080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4000" dirty="0" smtClean="0"/>
            <a:t>10</a:t>
          </a:r>
          <a:endParaRPr lang="ru-RU" sz="40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Стоматологическое отделение Югорской больницы</a:t>
            </a:r>
            <a:endParaRPr lang="ru-RU" dirty="0"/>
          </a:p>
        </p:txBody>
      </p:sp>
      <p:pic>
        <p:nvPicPr>
          <p:cNvPr id="4" name="Содержимое 3" descr="102_027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88641"/>
            <a:ext cx="8640960" cy="936103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Посещения стоматологического отделения</a:t>
            </a:r>
            <a:endParaRPr lang="ru-RU" sz="3200" b="1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79512" y="188640"/>
          <a:ext cx="8784976" cy="6408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Стрелка вправо 4"/>
          <p:cNvSpPr/>
          <p:nvPr/>
        </p:nvSpPr>
        <p:spPr>
          <a:xfrm rot="20048122">
            <a:off x="1079609" y="2161567"/>
            <a:ext cx="6828879" cy="412624"/>
          </a:xfrm>
          <a:prstGeom prst="rightArrow">
            <a:avLst>
              <a:gd name="adj1" fmla="val 44725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Кадровый состав стоматологического отделения</a:t>
            </a:r>
            <a:endParaRPr lang="ru-RU" sz="2800" b="1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395536" y="1397000"/>
          <a:ext cx="8424936" cy="5272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Стрелка вправо 4"/>
          <p:cNvSpPr/>
          <p:nvPr/>
        </p:nvSpPr>
        <p:spPr>
          <a:xfrm rot="20429478">
            <a:off x="2986874" y="2255444"/>
            <a:ext cx="4234192" cy="29096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 rot="20147664">
            <a:off x="2879216" y="3979047"/>
            <a:ext cx="4166030" cy="36355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619672" y="2420888"/>
            <a:ext cx="792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10</a:t>
            </a:r>
            <a:endParaRPr lang="ru-RU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0" y="1844824"/>
            <a:ext cx="792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12</a:t>
            </a:r>
            <a:endParaRPr lang="ru-RU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6012160" y="1556792"/>
            <a:ext cx="720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13</a:t>
            </a:r>
            <a:endParaRPr lang="ru-RU" sz="4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9412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Функция врачебной должности врачей стоматологического отделения</a:t>
            </a:r>
            <a:endParaRPr lang="ru-RU" sz="2800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251520" y="1397000"/>
          <a:ext cx="8424936" cy="5128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Стрелка вправо 4"/>
          <p:cNvSpPr/>
          <p:nvPr/>
        </p:nvSpPr>
        <p:spPr>
          <a:xfrm rot="20159279">
            <a:off x="1031972" y="2796259"/>
            <a:ext cx="6872504" cy="34263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Анализ ежемесячного приема пациентов в стоматологическом отделении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7606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В стоматологическом отделении ежедневно осуществляется прием до 100 пациентов</a:t>
            </a:r>
          </a:p>
          <a:p>
            <a:pPr>
              <a:buNone/>
            </a:pPr>
            <a:r>
              <a:rPr lang="ru-RU" sz="2400" dirty="0" smtClean="0"/>
              <a:t>                          </a:t>
            </a:r>
          </a:p>
          <a:p>
            <a:pPr>
              <a:buNone/>
            </a:pPr>
            <a:r>
              <a:rPr lang="ru-RU" sz="2400" dirty="0" smtClean="0"/>
              <a:t>                                   50 первичных                   50 повторных</a:t>
            </a:r>
          </a:p>
          <a:p>
            <a:pPr algn="ctr">
              <a:buNone/>
            </a:pPr>
            <a:r>
              <a:rPr lang="ru-RU" sz="2400" dirty="0" smtClean="0"/>
              <a:t>Первичные пациенты могут записаться на прием </a:t>
            </a:r>
            <a:r>
              <a:rPr lang="ru-RU" sz="2400" smtClean="0"/>
              <a:t>посредством  </a:t>
            </a:r>
            <a:r>
              <a:rPr lang="en-US" sz="2400" b="1" smtClean="0"/>
              <a:t>on </a:t>
            </a:r>
            <a:r>
              <a:rPr lang="en-US" sz="2400" b="1" dirty="0" smtClean="0"/>
              <a:t>line </a:t>
            </a:r>
            <a:r>
              <a:rPr lang="ru-RU" sz="2400" b="1" dirty="0" smtClean="0"/>
              <a:t>записи </a:t>
            </a:r>
            <a:r>
              <a:rPr lang="ru-RU" sz="2400" dirty="0" smtClean="0"/>
              <a:t>(18 талонов в день, что составляет 40 %) и в </a:t>
            </a:r>
            <a:r>
              <a:rPr lang="ru-RU" sz="2400" b="1" dirty="0" smtClean="0"/>
              <a:t>регистратуре</a:t>
            </a:r>
            <a:r>
              <a:rPr lang="ru-RU" sz="2400" dirty="0" smtClean="0"/>
              <a:t> (32 талонов в день, что составляет 60 %)</a:t>
            </a:r>
          </a:p>
          <a:p>
            <a:pPr algn="ctr">
              <a:buNone/>
            </a:pPr>
            <a:r>
              <a:rPr lang="ru-RU" sz="2400" dirty="0" smtClean="0"/>
              <a:t>За последние три месяца проведен анализ</a:t>
            </a:r>
            <a:r>
              <a:rPr lang="en-US" sz="2400" dirty="0" smtClean="0"/>
              <a:t> on line </a:t>
            </a:r>
            <a:r>
              <a:rPr lang="ru-RU" sz="2400" dirty="0" smtClean="0"/>
              <a:t>записи пациентов. </a:t>
            </a:r>
          </a:p>
          <a:p>
            <a:pPr algn="ctr">
              <a:buNone/>
            </a:pPr>
            <a:r>
              <a:rPr lang="ru-RU" sz="2400" dirty="0" smtClean="0"/>
              <a:t>В среднем в месяц в интернет выкладывается 300 – 350 талонов. </a:t>
            </a:r>
          </a:p>
          <a:p>
            <a:pPr algn="ctr">
              <a:buNone/>
            </a:pPr>
            <a:r>
              <a:rPr lang="ru-RU" sz="2400" dirty="0" smtClean="0"/>
              <a:t>Из записавшихся через интернет запись и подтвердивших свою явку по телефону, каждый месяц не является на прием 50 человек.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Таким образом каждый 6-й пациент не является на прием.</a:t>
            </a:r>
            <a:r>
              <a:rPr lang="ru-RU" sz="2400" b="1" dirty="0" smtClean="0"/>
              <a:t> </a:t>
            </a:r>
            <a:endParaRPr lang="ru-RU" sz="2400" b="1" dirty="0"/>
          </a:p>
        </p:txBody>
      </p:sp>
      <p:sp>
        <p:nvSpPr>
          <p:cNvPr id="4" name="Стрелка вниз 3"/>
          <p:cNvSpPr/>
          <p:nvPr/>
        </p:nvSpPr>
        <p:spPr>
          <a:xfrm>
            <a:off x="3491880" y="1772816"/>
            <a:ext cx="14401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6372200" y="1772816"/>
            <a:ext cx="14401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Пути повышения доступности стоматологической помощи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Создание рабочих мест в стоматологическом отделении. 2 новых рабочих места позволит принять четырех специалистов и повысить количество посещений до 47500 посещений в год.</a:t>
            </a:r>
          </a:p>
          <a:p>
            <a:r>
              <a:rPr lang="ru-RU" sz="2800" dirty="0" smtClean="0"/>
              <a:t>Открытие стоматологических кабинетов в школах. </a:t>
            </a:r>
          </a:p>
          <a:p>
            <a:r>
              <a:rPr lang="ru-RU" sz="2800" dirty="0" smtClean="0"/>
              <a:t>Обеспечение явки пациентов записавшихся на прием через систему </a:t>
            </a:r>
            <a:r>
              <a:rPr lang="en-US" sz="2800" dirty="0" smtClean="0"/>
              <a:t>on line </a:t>
            </a:r>
            <a:r>
              <a:rPr lang="ru-RU" sz="2800" dirty="0" smtClean="0"/>
              <a:t>записи путем индивидуального их информирования по телефону.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2787709</TotalTime>
  <Words>184</Words>
  <Application>Microsoft Office PowerPoint</Application>
  <PresentationFormat>Экран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Стоматологическое отделение Югорской больницы</vt:lpstr>
      <vt:lpstr>Посещения стоматологического отделения</vt:lpstr>
      <vt:lpstr>Кадровый состав стоматологического отделения</vt:lpstr>
      <vt:lpstr>Функция врачебной должности врачей стоматологического отделения</vt:lpstr>
      <vt:lpstr>Анализ ежемесячного приема пациентов в стоматологическом отделении</vt:lpstr>
      <vt:lpstr>Пути повышения доступности стоматологической помощи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Посещения стоматологического отделения</dc:title>
  <dc:creator>Арсенал</dc:creator>
  <cp:lastModifiedBy>Хорошавина Татьяна Александровна</cp:lastModifiedBy>
  <cp:revision>21</cp:revision>
  <dcterms:created xsi:type="dcterms:W3CDTF">2010-08-31T18:09:27Z</dcterms:created>
  <dcterms:modified xsi:type="dcterms:W3CDTF">2015-12-25T09:57:48Z</dcterms:modified>
</cp:coreProperties>
</file>